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924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9" r:id="rId11"/>
    <p:sldId id="270" r:id="rId12"/>
    <p:sldId id="271" r:id="rId13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 varScale="1">
        <p:scale>
          <a:sx n="67" d="100"/>
          <a:sy n="67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ستطيل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06/02/1443</a:t>
            </a:fld>
            <a:endParaRPr lang="ar-SA"/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شكل بيضاوي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شكل بيضاوي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06/02/1443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شكل بيضاوي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شكل بيضاوي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06/02/1443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06/02/1443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06/02/1443</a:t>
            </a:fld>
            <a:endParaRPr lang="ar-SA"/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شكل بيضاوي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شكل بيضاوي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B8ABB09-4A1D-463E-8065-109CC2B7EFAA}" type="datetimeFigureOut">
              <a:rPr lang="ar-SA" smtClean="0"/>
              <a:pPr/>
              <a:t>06/02/1443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عنصر نائب للمحتوى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2" name="عنصر نائب للمحتوى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رابط مستقيم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مستطيل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06/02/1443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ar-SA"/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عنصر نائب للمحتوى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6" name="عنصر نائب للمحتوى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5" name="شكل بيضاوي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شكل بيضاوي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3" name="عنوان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06/02/1443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06/02/1443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مستطيل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عنصر نائب للمحتوى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0" name="شكل بيضاوي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شكل بيضاوي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06/02/1443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ar-S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رابط مستقيم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مستطيل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شكل بيضاوي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شكل بيضاوي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B8ABB09-4A1D-463E-8065-109CC2B7EFAA}" type="datetimeFigureOut">
              <a:rPr lang="ar-SA" smtClean="0"/>
              <a:pPr/>
              <a:t>06/02/1443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06/02/1443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شكل بيضاوي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شكل بيضاوي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rtl="1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r" rtl="1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r" rtl="1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r" rtl="1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r" rtl="1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r" rtl="1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9.wav"/><Relationship Id="rId1" Type="http://schemas.openxmlformats.org/officeDocument/2006/relationships/audio" Target="../media/audio48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1.wav"/><Relationship Id="rId1" Type="http://schemas.openxmlformats.org/officeDocument/2006/relationships/audio" Target="../media/audio50.wav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audio" Target="../media/audio2.wav"/><Relationship Id="rId6" Type="http://schemas.openxmlformats.org/officeDocument/2006/relationships/audio" Target="../media/audio7.wav"/><Relationship Id="rId11" Type="http://schemas.openxmlformats.org/officeDocument/2006/relationships/image" Target="../media/image3.png"/><Relationship Id="rId5" Type="http://schemas.openxmlformats.org/officeDocument/2006/relationships/audio" Target="../media/audio6.wav"/><Relationship Id="rId10" Type="http://schemas.openxmlformats.org/officeDocument/2006/relationships/image" Target="../media/image5.png"/><Relationship Id="rId4" Type="http://schemas.openxmlformats.org/officeDocument/2006/relationships/audio" Target="../media/audio5.wav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" Type="http://schemas.openxmlformats.org/officeDocument/2006/relationships/audio" Target="../media/audio9.wav"/><Relationship Id="rId6" Type="http://schemas.openxmlformats.org/officeDocument/2006/relationships/audio" Target="../media/audio14.wav"/><Relationship Id="rId11" Type="http://schemas.openxmlformats.org/officeDocument/2006/relationships/image" Target="../media/image3.png"/><Relationship Id="rId5" Type="http://schemas.openxmlformats.org/officeDocument/2006/relationships/audio" Target="../media/audio13.wav"/><Relationship Id="rId10" Type="http://schemas.openxmlformats.org/officeDocument/2006/relationships/image" Target="../media/image9.png"/><Relationship Id="rId4" Type="http://schemas.openxmlformats.org/officeDocument/2006/relationships/audio" Target="../media/audio12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audio" Target="../media/audio18.wav"/><Relationship Id="rId7" Type="http://schemas.openxmlformats.org/officeDocument/2006/relationships/audio" Target="../media/audio22.wav"/><Relationship Id="rId2" Type="http://schemas.openxmlformats.org/officeDocument/2006/relationships/audio" Target="../media/audio17.wav"/><Relationship Id="rId1" Type="http://schemas.openxmlformats.org/officeDocument/2006/relationships/audio" Target="../media/audio16.wav"/><Relationship Id="rId6" Type="http://schemas.openxmlformats.org/officeDocument/2006/relationships/audio" Target="../media/audio21.wav"/><Relationship Id="rId5" Type="http://schemas.openxmlformats.org/officeDocument/2006/relationships/audio" Target="../media/audio20.wav"/><Relationship Id="rId10" Type="http://schemas.openxmlformats.org/officeDocument/2006/relationships/image" Target="../media/image3.png"/><Relationship Id="rId4" Type="http://schemas.openxmlformats.org/officeDocument/2006/relationships/audio" Target="../media/audio19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5.wav"/><Relationship Id="rId7" Type="http://schemas.openxmlformats.org/officeDocument/2006/relationships/image" Target="../media/image11.png"/><Relationship Id="rId2" Type="http://schemas.openxmlformats.org/officeDocument/2006/relationships/audio" Target="../media/audio24.wav"/><Relationship Id="rId1" Type="http://schemas.openxmlformats.org/officeDocument/2006/relationships/audio" Target="../media/audio23.wa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6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9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audio28.wav"/><Relationship Id="rId1" Type="http://schemas.openxmlformats.org/officeDocument/2006/relationships/audio" Target="../media/audio27.wav"/><Relationship Id="rId6" Type="http://schemas.openxmlformats.org/officeDocument/2006/relationships/audio" Target="../media/audio32.wav"/><Relationship Id="rId11" Type="http://schemas.openxmlformats.org/officeDocument/2006/relationships/image" Target="../media/image8.png"/><Relationship Id="rId5" Type="http://schemas.openxmlformats.org/officeDocument/2006/relationships/audio" Target="../media/audio31.wav"/><Relationship Id="rId10" Type="http://schemas.openxmlformats.org/officeDocument/2006/relationships/image" Target="../media/image3.png"/><Relationship Id="rId4" Type="http://schemas.openxmlformats.org/officeDocument/2006/relationships/audio" Target="../media/audio30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3" Type="http://schemas.openxmlformats.org/officeDocument/2006/relationships/audio" Target="../media/audio35.wav"/><Relationship Id="rId7" Type="http://schemas.openxmlformats.org/officeDocument/2006/relationships/audio" Target="../media/audio39.wav"/><Relationship Id="rId12" Type="http://schemas.openxmlformats.org/officeDocument/2006/relationships/image" Target="../media/image3.png"/><Relationship Id="rId2" Type="http://schemas.openxmlformats.org/officeDocument/2006/relationships/audio" Target="../media/audio34.wav"/><Relationship Id="rId1" Type="http://schemas.openxmlformats.org/officeDocument/2006/relationships/audio" Target="../media/audio33.wav"/><Relationship Id="rId6" Type="http://schemas.openxmlformats.org/officeDocument/2006/relationships/audio" Target="../media/audio38.wav"/><Relationship Id="rId11" Type="http://schemas.openxmlformats.org/officeDocument/2006/relationships/image" Target="../media/image8.png"/><Relationship Id="rId5" Type="http://schemas.openxmlformats.org/officeDocument/2006/relationships/audio" Target="../media/audio37.wav"/><Relationship Id="rId10" Type="http://schemas.openxmlformats.org/officeDocument/2006/relationships/image" Target="../media/image14.png"/><Relationship Id="rId4" Type="http://schemas.openxmlformats.org/officeDocument/2006/relationships/audio" Target="../media/audio36.wav"/><Relationship Id="rId9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3.wav"/><Relationship Id="rId7" Type="http://schemas.openxmlformats.org/officeDocument/2006/relationships/image" Target="../media/image3.png"/><Relationship Id="rId2" Type="http://schemas.openxmlformats.org/officeDocument/2006/relationships/audio" Target="../media/audio42.wav"/><Relationship Id="rId1" Type="http://schemas.openxmlformats.org/officeDocument/2006/relationships/audio" Target="../media/audio41.wa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4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7.wav"/><Relationship Id="rId2" Type="http://schemas.openxmlformats.org/officeDocument/2006/relationships/audio" Target="../media/audio46.wav"/><Relationship Id="rId1" Type="http://schemas.openxmlformats.org/officeDocument/2006/relationships/audio" Target="../media/audio45.wav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ت مسجّل">
            <a:hlinkClick r:id="" action="ppaction://media"/>
          </p:cNvPr>
          <p:cNvPicPr>
            <a:picLocks noRot="1" noChangeAspect="1"/>
          </p:cNvPicPr>
          <p:nvPr>
            <a:wavAudioFile r:embed="rId1" name="صوت مسجّل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9" name="عنوان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IQ" dirty="0" smtClean="0"/>
              <a:t>نظريات الشخصية </a:t>
            </a:r>
            <a:endParaRPr lang="ar-IQ" dirty="0"/>
          </a:p>
        </p:txBody>
      </p:sp>
      <p:sp>
        <p:nvSpPr>
          <p:cNvPr id="10" name="عنوان فرعي 9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ar-IQ" sz="3200" dirty="0" smtClean="0"/>
              <a:t>الحتمية التكوينية</a:t>
            </a:r>
          </a:p>
          <a:p>
            <a:r>
              <a:rPr lang="ar-IQ" sz="3200" dirty="0" smtClean="0"/>
              <a:t>نظرية السمات (ألبورت ) </a:t>
            </a:r>
            <a:endParaRPr lang="ar-IQ" sz="3200" dirty="0" smtClean="0"/>
          </a:p>
          <a:p>
            <a:r>
              <a:rPr lang="ar-IQ" sz="3200" dirty="0" err="1" smtClean="0"/>
              <a:t>الاستاذ</a:t>
            </a:r>
            <a:r>
              <a:rPr lang="ar-IQ" sz="3200" dirty="0" smtClean="0"/>
              <a:t> المساعد الدكتورة </a:t>
            </a:r>
          </a:p>
          <a:p>
            <a:r>
              <a:rPr lang="ar-IQ" sz="3200" dirty="0" smtClean="0"/>
              <a:t>عفيفة طه ياسين</a:t>
            </a:r>
            <a:endParaRPr lang="ar-IQ" sz="3200" dirty="0"/>
          </a:p>
        </p:txBody>
      </p:sp>
    </p:spTree>
    <p:extLst>
      <p:ext uri="{BB962C8B-B14F-4D97-AF65-F5344CB8AC3E}">
        <p14:creationId xmlns="" xmlns:p14="http://schemas.microsoft.com/office/powerpoint/2010/main" val="11086841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IQ" sz="4800" dirty="0" smtClean="0">
                <a:solidFill>
                  <a:schemeClr val="accent1">
                    <a:lumMod val="75000"/>
                  </a:schemeClr>
                </a:solidFill>
              </a:rPr>
              <a:t>1ـ (الاستقلال الوظيفي الذاتي المثابر) </a:t>
            </a:r>
            <a:endParaRPr lang="ar-IQ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ar-IQ" dirty="0" smtClean="0">
                <a:solidFill>
                  <a:srgbClr val="FF0000"/>
                </a:solidFill>
              </a:rPr>
              <a:t>هذا السلوك متواجد في </a:t>
            </a:r>
            <a:r>
              <a:rPr lang="ar-IQ" dirty="0" err="1" smtClean="0">
                <a:solidFill>
                  <a:srgbClr val="FF0000"/>
                </a:solidFill>
              </a:rPr>
              <a:t>الانسان</a:t>
            </a:r>
            <a:r>
              <a:rPr lang="ar-IQ" dirty="0" smtClean="0">
                <a:solidFill>
                  <a:srgbClr val="FF0000"/>
                </a:solidFill>
              </a:rPr>
              <a:t> والحيوان على السواء.</a:t>
            </a:r>
          </a:p>
          <a:p>
            <a:pPr>
              <a:buNone/>
            </a:pPr>
            <a:r>
              <a:rPr lang="ar-IQ" dirty="0" smtClean="0"/>
              <a:t> ويتضح هذا النوع من السلوك في الكثير من </a:t>
            </a:r>
            <a:r>
              <a:rPr lang="ar-IQ" dirty="0" err="1" smtClean="0"/>
              <a:t>الأداءات</a:t>
            </a:r>
            <a:r>
              <a:rPr lang="ar-IQ" dirty="0" smtClean="0"/>
              <a:t> </a:t>
            </a:r>
            <a:r>
              <a:rPr lang="ar-IQ" dirty="0" err="1" smtClean="0"/>
              <a:t>والايقاعات</a:t>
            </a:r>
            <a:r>
              <a:rPr lang="ar-IQ" dirty="0" smtClean="0"/>
              <a:t> الحركية </a:t>
            </a:r>
          </a:p>
          <a:p>
            <a:pPr>
              <a:buNone/>
            </a:pPr>
            <a:r>
              <a:rPr lang="ar-IQ" dirty="0" smtClean="0"/>
              <a:t>المتكررة , وكانها أفعال منعكسة بدون مثير .</a:t>
            </a:r>
          </a:p>
          <a:p>
            <a:pPr>
              <a:buNone/>
            </a:pPr>
            <a:r>
              <a:rPr lang="ar-IQ" dirty="0" smtClean="0"/>
              <a:t>فقد </a:t>
            </a:r>
            <a:r>
              <a:rPr lang="ar-IQ" dirty="0" err="1" smtClean="0"/>
              <a:t>لوجظ</a:t>
            </a:r>
            <a:r>
              <a:rPr lang="ar-IQ" dirty="0" smtClean="0"/>
              <a:t> في أحد التجارب على فئران في متاهة </a:t>
            </a:r>
            <a:r>
              <a:rPr lang="ar-IQ" dirty="0" err="1" smtClean="0"/>
              <a:t>انها</a:t>
            </a:r>
            <a:r>
              <a:rPr lang="ar-IQ" dirty="0" smtClean="0"/>
              <a:t> كانت تحاول مسرعة </a:t>
            </a:r>
          </a:p>
          <a:p>
            <a:pPr>
              <a:buNone/>
            </a:pPr>
            <a:r>
              <a:rPr lang="ar-IQ" dirty="0" smtClean="0"/>
              <a:t>اجتياز المتاهة </a:t>
            </a:r>
            <a:r>
              <a:rPr lang="ar-IQ" dirty="0" err="1" smtClean="0"/>
              <a:t>للجصول</a:t>
            </a:r>
            <a:r>
              <a:rPr lang="ar-IQ" dirty="0" smtClean="0"/>
              <a:t> على الطعام في نهاية الممر </a:t>
            </a:r>
            <a:r>
              <a:rPr lang="ar-IQ" dirty="0" err="1" smtClean="0"/>
              <a:t>لاشباع</a:t>
            </a:r>
            <a:r>
              <a:rPr lang="ar-IQ" dirty="0" smtClean="0"/>
              <a:t> حالة الجوع لديها ,</a:t>
            </a:r>
          </a:p>
          <a:p>
            <a:pPr>
              <a:buNone/>
            </a:pPr>
            <a:r>
              <a:rPr lang="ar-IQ" dirty="0" smtClean="0"/>
              <a:t> وبعد أن تم </a:t>
            </a:r>
            <a:r>
              <a:rPr lang="ar-IQ" dirty="0" err="1" smtClean="0"/>
              <a:t>اشباع</a:t>
            </a:r>
            <a:r>
              <a:rPr lang="ar-IQ" dirty="0" smtClean="0"/>
              <a:t> حالة الجوع , كانت الفئران تحاول مسرعة ايضا اجتيازالمتاهة . </a:t>
            </a:r>
          </a:p>
        </p:txBody>
      </p:sp>
      <p:pic>
        <p:nvPicPr>
          <p:cNvPr id="4" name="صوت مسجّل">
            <a:hlinkClick r:id="" action="ppaction://media"/>
          </p:cNvPr>
          <p:cNvPicPr>
            <a:picLocks noRot="1" noChangeAspect="1"/>
          </p:cNvPicPr>
          <p:nvPr>
            <a:wavAudioFile r:embed="rId1" name="صوت مسجّل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صوت مسجّل">
            <a:hlinkClick r:id="" action="ppaction://media"/>
          </p:cNvPr>
          <p:cNvPicPr>
            <a:picLocks noRot="1" noChangeAspect="1"/>
          </p:cNvPicPr>
          <p:nvPr>
            <a:wavAudioFile r:embed="rId2" name="صوت مسجّل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dirty="0" smtClean="0">
                <a:solidFill>
                  <a:schemeClr val="accent1">
                    <a:lumMod val="50000"/>
                  </a:schemeClr>
                </a:solidFill>
              </a:rPr>
              <a:t>2. (</a:t>
            </a:r>
            <a:r>
              <a:rPr lang="ar-IQ" dirty="0" err="1" smtClean="0">
                <a:solidFill>
                  <a:schemeClr val="accent1">
                    <a:lumMod val="50000"/>
                  </a:schemeClr>
                </a:solidFill>
              </a:rPr>
              <a:t>الأستقلال</a:t>
            </a:r>
            <a:r>
              <a:rPr lang="ar-IQ" dirty="0" smtClean="0">
                <a:solidFill>
                  <a:schemeClr val="accent1">
                    <a:lumMod val="50000"/>
                  </a:schemeClr>
                </a:solidFill>
              </a:rPr>
              <a:t> الوظيفي الجوهري)</a:t>
            </a:r>
            <a:endParaRPr lang="ar-IQ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ar-IQ" dirty="0" smtClean="0"/>
              <a:t>ـ هذا النوع من السلوك يعده </a:t>
            </a:r>
            <a:r>
              <a:rPr lang="ar-IQ" dirty="0" err="1" smtClean="0"/>
              <a:t>ألبورت</a:t>
            </a:r>
            <a:r>
              <a:rPr lang="ar-IQ" dirty="0" smtClean="0"/>
              <a:t> منظومة مفتوحة . والسلوك من هذا النوع </a:t>
            </a:r>
          </a:p>
          <a:p>
            <a:pPr>
              <a:buNone/>
            </a:pPr>
            <a:r>
              <a:rPr lang="ar-IQ" dirty="0" smtClean="0"/>
              <a:t>  </a:t>
            </a:r>
            <a:r>
              <a:rPr lang="ar-IQ" dirty="0" err="1" smtClean="0"/>
              <a:t>ارقى</a:t>
            </a:r>
            <a:r>
              <a:rPr lang="ar-IQ" dirty="0" smtClean="0"/>
              <a:t> من </a:t>
            </a:r>
            <a:r>
              <a:rPr lang="ar-IQ" dirty="0" err="1" smtClean="0"/>
              <a:t>الاول</a:t>
            </a:r>
            <a:r>
              <a:rPr lang="ar-IQ" dirty="0" smtClean="0"/>
              <a:t> .تعد هذه المنظومة بمثابة القوة الدافعة الكامنة لما يكون قد تم</a:t>
            </a:r>
          </a:p>
          <a:p>
            <a:pPr>
              <a:buNone/>
            </a:pPr>
            <a:r>
              <a:rPr lang="ar-IQ" dirty="0" smtClean="0"/>
              <a:t> اكتسابه من اهتمامات ( ميول ) واتجاهات وعواطف وقيم .</a:t>
            </a:r>
          </a:p>
          <a:p>
            <a:pPr>
              <a:buNone/>
            </a:pPr>
            <a:r>
              <a:rPr lang="ar-IQ" dirty="0" smtClean="0">
                <a:solidFill>
                  <a:srgbClr val="FF0000"/>
                </a:solidFill>
              </a:rPr>
              <a:t>    بمعنى </a:t>
            </a:r>
            <a:r>
              <a:rPr lang="ar-IQ" dirty="0" err="1" smtClean="0">
                <a:solidFill>
                  <a:srgbClr val="FF0000"/>
                </a:solidFill>
              </a:rPr>
              <a:t>اخر</a:t>
            </a:r>
            <a:r>
              <a:rPr lang="ar-IQ" dirty="0" smtClean="0">
                <a:solidFill>
                  <a:srgbClr val="FF0000"/>
                </a:solidFill>
              </a:rPr>
              <a:t> كل ما تم </a:t>
            </a:r>
            <a:r>
              <a:rPr lang="ar-IQ" dirty="0" err="1" smtClean="0">
                <a:solidFill>
                  <a:srgbClr val="FF0000"/>
                </a:solidFill>
              </a:rPr>
              <a:t>استدخاله</a:t>
            </a:r>
            <a:r>
              <a:rPr lang="ar-IQ" dirty="0" smtClean="0">
                <a:solidFill>
                  <a:srgbClr val="FF0000"/>
                </a:solidFill>
              </a:rPr>
              <a:t> في الفرد </a:t>
            </a:r>
            <a:r>
              <a:rPr lang="ar-IQ" dirty="0" err="1" smtClean="0">
                <a:solidFill>
                  <a:srgbClr val="FF0000"/>
                </a:solidFill>
              </a:rPr>
              <a:t>واصبح</a:t>
            </a:r>
            <a:r>
              <a:rPr lang="ar-IQ" dirty="0" smtClean="0">
                <a:solidFill>
                  <a:srgbClr val="FF0000"/>
                </a:solidFill>
              </a:rPr>
              <a:t> نمطا فريدا له . وقد </a:t>
            </a:r>
            <a:r>
              <a:rPr lang="ar-IQ" dirty="0" err="1" smtClean="0">
                <a:solidFill>
                  <a:srgbClr val="FF0000"/>
                </a:solidFill>
              </a:rPr>
              <a:t>اطلق</a:t>
            </a:r>
            <a:r>
              <a:rPr lang="ar-IQ" dirty="0" smtClean="0">
                <a:solidFill>
                  <a:srgbClr val="FF0000"/>
                </a:solidFill>
              </a:rPr>
              <a:t> </a:t>
            </a:r>
            <a:r>
              <a:rPr lang="ar-IQ" dirty="0" err="1" smtClean="0">
                <a:solidFill>
                  <a:srgbClr val="FF0000"/>
                </a:solidFill>
              </a:rPr>
              <a:t>البورت</a:t>
            </a:r>
            <a:r>
              <a:rPr lang="ar-IQ" dirty="0" smtClean="0">
                <a:solidFill>
                  <a:srgbClr val="FF0000"/>
                </a:solidFill>
              </a:rPr>
              <a:t> على هذا النوع من السلوك اسم (الدوافع الجوهرية أو الجوهر ) (الانا او الذات )</a:t>
            </a:r>
          </a:p>
          <a:p>
            <a:pPr>
              <a:buNone/>
            </a:pPr>
            <a:r>
              <a:rPr lang="ar-IQ" dirty="0" smtClean="0">
                <a:solidFill>
                  <a:schemeClr val="accent1">
                    <a:lumMod val="50000"/>
                  </a:schemeClr>
                </a:solidFill>
              </a:rPr>
              <a:t>   وموضوع الذات يفتح الباب واسعا </a:t>
            </a:r>
            <a:r>
              <a:rPr lang="ar-IQ" dirty="0" err="1" smtClean="0">
                <a:solidFill>
                  <a:schemeClr val="accent1">
                    <a:lumMod val="50000"/>
                  </a:schemeClr>
                </a:solidFill>
              </a:rPr>
              <a:t>امام</a:t>
            </a:r>
            <a:r>
              <a:rPr lang="ar-IQ" dirty="0" smtClean="0">
                <a:solidFill>
                  <a:schemeClr val="accent1">
                    <a:lumMod val="50000"/>
                  </a:schemeClr>
                </a:solidFill>
              </a:rPr>
              <a:t> الكثير من القضايا الجدلية التي</a:t>
            </a:r>
          </a:p>
          <a:p>
            <a:pPr>
              <a:buNone/>
            </a:pPr>
            <a:r>
              <a:rPr lang="ar-IQ" dirty="0" smtClean="0">
                <a:solidFill>
                  <a:schemeClr val="accent1">
                    <a:lumMod val="50000"/>
                  </a:schemeClr>
                </a:solidFill>
              </a:rPr>
              <a:t>   تتصل بطبيعة </a:t>
            </a:r>
            <a:r>
              <a:rPr lang="ar-IQ" dirty="0" err="1" smtClean="0">
                <a:solidFill>
                  <a:schemeClr val="accent1">
                    <a:lumMod val="50000"/>
                  </a:schemeClr>
                </a:solidFill>
              </a:rPr>
              <a:t>الانسان</a:t>
            </a:r>
            <a:r>
              <a:rPr lang="ar-IQ" dirty="0" smtClean="0">
                <a:solidFill>
                  <a:schemeClr val="accent1">
                    <a:lumMod val="50000"/>
                  </a:schemeClr>
                </a:solidFill>
              </a:rPr>
              <a:t> وطبيعة الروح والعقل , ومفهوم الحرية والقهر والخلود</a:t>
            </a:r>
          </a:p>
          <a:p>
            <a:pPr>
              <a:buNone/>
            </a:pPr>
            <a:endParaRPr lang="ar-IQ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ar-IQ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ar-IQ" dirty="0" smtClean="0"/>
          </a:p>
          <a:p>
            <a:pPr>
              <a:buNone/>
            </a:pPr>
            <a:r>
              <a:rPr lang="ar-IQ" dirty="0" smtClean="0"/>
              <a:t>ـ </a:t>
            </a:r>
          </a:p>
          <a:p>
            <a:pPr>
              <a:buNone/>
            </a:pPr>
            <a:endParaRPr lang="ar-IQ" dirty="0"/>
          </a:p>
        </p:txBody>
      </p:sp>
      <p:pic>
        <p:nvPicPr>
          <p:cNvPr id="4" name="صوت مسجّل">
            <a:hlinkClick r:id="" action="ppaction://media"/>
          </p:cNvPr>
          <p:cNvPicPr>
            <a:picLocks noRot="1" noChangeAspect="1"/>
          </p:cNvPicPr>
          <p:nvPr>
            <a:wavAudioFile r:embed="rId1" name="صوت مسجّل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صوت مسجّل">
            <a:hlinkClick r:id="" action="ppaction://media"/>
          </p:cNvPr>
          <p:cNvPicPr>
            <a:picLocks noRot="1" noChangeAspect="1"/>
          </p:cNvPicPr>
          <p:nvPr>
            <a:wavAudioFile r:embed="rId2" name="صوت مسجّل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dirty="0" smtClean="0"/>
              <a:t>الواجب المنزلي 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ar-IQ" dirty="0" smtClean="0"/>
              <a:t>قسم </a:t>
            </a:r>
            <a:r>
              <a:rPr lang="ar-IQ" dirty="0" err="1" smtClean="0"/>
              <a:t>ألبورت</a:t>
            </a:r>
            <a:r>
              <a:rPr lang="ar-IQ" dirty="0" smtClean="0"/>
              <a:t> </a:t>
            </a:r>
            <a:r>
              <a:rPr lang="ar-IQ" dirty="0" err="1" smtClean="0"/>
              <a:t>الأستقلال</a:t>
            </a:r>
            <a:r>
              <a:rPr lang="ar-IQ" dirty="0" smtClean="0"/>
              <a:t> الوظيفي </a:t>
            </a:r>
            <a:r>
              <a:rPr lang="ar-IQ" dirty="0" err="1" smtClean="0"/>
              <a:t>الى</a:t>
            </a:r>
            <a:r>
              <a:rPr lang="ar-IQ" dirty="0" smtClean="0"/>
              <a:t> نوعين وضح ذلك .</a:t>
            </a:r>
            <a:endParaRPr lang="ar-IQ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IQ" dirty="0" smtClean="0">
                <a:solidFill>
                  <a:srgbClr val="FF0000"/>
                </a:solidFill>
              </a:rPr>
              <a:t>المفاهيم </a:t>
            </a:r>
            <a:r>
              <a:rPr lang="ar-IQ" dirty="0" err="1" smtClean="0">
                <a:solidFill>
                  <a:srgbClr val="FF0000"/>
                </a:solidFill>
              </a:rPr>
              <a:t>الاساسية</a:t>
            </a:r>
            <a:r>
              <a:rPr lang="ar-IQ" dirty="0" smtClean="0">
                <a:solidFill>
                  <a:srgbClr val="FF0000"/>
                </a:solidFill>
              </a:rPr>
              <a:t> عند </a:t>
            </a:r>
            <a:r>
              <a:rPr lang="ar-IQ" dirty="0" err="1" smtClean="0">
                <a:solidFill>
                  <a:srgbClr val="FF0000"/>
                </a:solidFill>
              </a:rPr>
              <a:t>أولبورت</a:t>
            </a:r>
            <a:r>
              <a:rPr lang="ar-IQ" dirty="0" smtClean="0">
                <a:solidFill>
                  <a:srgbClr val="FF0000"/>
                </a:solidFill>
              </a:rPr>
              <a:t> :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ar-IQ" dirty="0" smtClean="0">
                <a:solidFill>
                  <a:srgbClr val="FF0000"/>
                </a:solidFill>
              </a:rPr>
              <a:t>السمة : </a:t>
            </a:r>
            <a:r>
              <a:rPr lang="ar-IQ" dirty="0" smtClean="0">
                <a:solidFill>
                  <a:schemeClr val="bg2">
                    <a:lumMod val="10000"/>
                  </a:schemeClr>
                </a:solidFill>
              </a:rPr>
              <a:t>يعدها ألبورت الوحدة الطبيعية لوصف الشخصية .</a:t>
            </a:r>
          </a:p>
          <a:p>
            <a:pPr>
              <a:buNone/>
            </a:pPr>
            <a:r>
              <a:rPr lang="ar-IQ" dirty="0" smtClean="0">
                <a:solidFill>
                  <a:schemeClr val="bg2">
                    <a:lumMod val="10000"/>
                  </a:schemeClr>
                </a:solidFill>
              </a:rPr>
              <a:t>ـ قام </a:t>
            </a:r>
            <a:r>
              <a:rPr lang="ar-IQ" dirty="0" err="1" smtClean="0">
                <a:solidFill>
                  <a:schemeClr val="bg2">
                    <a:lumMod val="10000"/>
                  </a:schemeClr>
                </a:solidFill>
              </a:rPr>
              <a:t>ألبورت</a:t>
            </a:r>
            <a:r>
              <a:rPr lang="ar-IQ" dirty="0" smtClean="0">
                <a:solidFill>
                  <a:schemeClr val="bg2">
                    <a:lumMod val="10000"/>
                  </a:schemeClr>
                </a:solidFill>
              </a:rPr>
              <a:t> مع </a:t>
            </a:r>
            <a:r>
              <a:rPr lang="ar-IQ" dirty="0" err="1" smtClean="0">
                <a:solidFill>
                  <a:schemeClr val="bg2">
                    <a:lumMod val="10000"/>
                  </a:schemeClr>
                </a:solidFill>
              </a:rPr>
              <a:t>أودبرت</a:t>
            </a:r>
            <a:r>
              <a:rPr lang="ar-IQ" dirty="0" smtClean="0">
                <a:solidFill>
                  <a:schemeClr val="bg2">
                    <a:lumMod val="10000"/>
                  </a:schemeClr>
                </a:solidFill>
              </a:rPr>
              <a:t> بتجميع عدة </a:t>
            </a:r>
            <a:r>
              <a:rPr lang="ar-IQ" dirty="0" err="1" smtClean="0">
                <a:solidFill>
                  <a:schemeClr val="bg2">
                    <a:lumMod val="10000"/>
                  </a:schemeClr>
                </a:solidFill>
              </a:rPr>
              <a:t>الاف</a:t>
            </a:r>
            <a:r>
              <a:rPr lang="ar-IQ" dirty="0" smtClean="0">
                <a:solidFill>
                  <a:schemeClr val="bg2">
                    <a:lumMod val="10000"/>
                  </a:schemeClr>
                </a:solidFill>
              </a:rPr>
              <a:t> من الكلمات ترمز </a:t>
            </a:r>
            <a:r>
              <a:rPr lang="ar-IQ" dirty="0" err="1" smtClean="0">
                <a:solidFill>
                  <a:schemeClr val="bg2">
                    <a:lumMod val="10000"/>
                  </a:schemeClr>
                </a:solidFill>
              </a:rPr>
              <a:t>الى</a:t>
            </a:r>
            <a:r>
              <a:rPr lang="ar-IQ" dirty="0" smtClean="0">
                <a:solidFill>
                  <a:schemeClr val="bg2">
                    <a:lumMod val="10000"/>
                  </a:schemeClr>
                </a:solidFill>
              </a:rPr>
              <a:t> السلوك </a:t>
            </a:r>
          </a:p>
          <a:p>
            <a:pPr>
              <a:buNone/>
            </a:pPr>
            <a:r>
              <a:rPr lang="ar-IQ" dirty="0" smtClean="0">
                <a:solidFill>
                  <a:schemeClr val="bg2">
                    <a:lumMod val="10000"/>
                  </a:schemeClr>
                </a:solidFill>
              </a:rPr>
              <a:t>  الناتج عن الناس (تزيد على 17 الف كلمة ) .</a:t>
            </a:r>
          </a:p>
          <a:p>
            <a:pPr>
              <a:buNone/>
            </a:pPr>
            <a:r>
              <a:rPr lang="ar-IQ" dirty="0" smtClean="0">
                <a:solidFill>
                  <a:schemeClr val="bg2">
                    <a:lumMod val="10000"/>
                  </a:schemeClr>
                </a:solidFill>
              </a:rPr>
              <a:t>ـ صنف تلك الكلمات ثم أختصرها </a:t>
            </a:r>
            <a:r>
              <a:rPr lang="ar-IQ" dirty="0" err="1" smtClean="0">
                <a:solidFill>
                  <a:schemeClr val="bg2">
                    <a:lumMod val="10000"/>
                  </a:schemeClr>
                </a:solidFill>
              </a:rPr>
              <a:t>الى</a:t>
            </a:r>
            <a:r>
              <a:rPr lang="ar-IQ" dirty="0" smtClean="0">
                <a:solidFill>
                  <a:schemeClr val="bg2">
                    <a:lumMod val="10000"/>
                  </a:schemeClr>
                </a:solidFill>
              </a:rPr>
              <a:t> حوالي 4500 كلمة قاصرة على وصف السلوك .</a:t>
            </a:r>
          </a:p>
          <a:p>
            <a:pPr>
              <a:buNone/>
            </a:pPr>
            <a:endParaRPr lang="ar-IQ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None/>
            </a:pPr>
            <a:endParaRPr lang="ar-IQ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None/>
            </a:pPr>
            <a:endParaRPr lang="ar-IQ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None/>
            </a:pPr>
            <a:endParaRPr lang="ar-IQ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None/>
            </a:pPr>
            <a:endParaRPr lang="ar-IQ" dirty="0" smtClean="0"/>
          </a:p>
          <a:p>
            <a:endParaRPr lang="ar-SA" dirty="0"/>
          </a:p>
        </p:txBody>
      </p:sp>
      <p:pic>
        <p:nvPicPr>
          <p:cNvPr id="5" name="صوت مسجّل">
            <a:hlinkClick r:id="" action="ppaction://media"/>
          </p:cNvPr>
          <p:cNvPicPr>
            <a:picLocks noRot="1" noChangeAspect="1"/>
          </p:cNvPicPr>
          <p:nvPr>
            <a:wavAudioFile r:embed="rId1" name="صوت مسجّل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صوت مسجّل">
            <a:hlinkClick r:id="" action="ppaction://media"/>
          </p:cNvPr>
          <p:cNvPicPr>
            <a:picLocks noRot="1" noChangeAspect="1"/>
          </p:cNvPicPr>
          <p:nvPr>
            <a:wavAudioFile r:embed="rId2" name="صوت مسجّل"/>
          </p:nvPr>
        </p:nvPicPr>
        <p:blipFill>
          <a:blip r:embed="rId1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صوت مسجّل">
            <a:hlinkClick r:id="" action="ppaction://media"/>
          </p:cNvPr>
          <p:cNvPicPr>
            <a:picLocks noRot="1" noChangeAspect="1"/>
          </p:cNvPicPr>
          <p:nvPr>
            <a:wavAudioFile r:embed="rId3" name="صوت مسجّل"/>
          </p:nvPr>
        </p:nvPicPr>
        <p:blipFill>
          <a:blip r:embed="rId11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صوت مسجّل">
            <a:hlinkClick r:id="" action="ppaction://media"/>
          </p:cNvPr>
          <p:cNvPicPr>
            <a:picLocks noRot="1" noChangeAspect="1"/>
          </p:cNvPicPr>
          <p:nvPr>
            <a:wavAudioFile r:embed="rId4" name="صوت مسجّل"/>
          </p:nvPr>
        </p:nvPicPr>
        <p:blipFill>
          <a:blip r:embed="rId11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صوت مسجّل">
            <a:hlinkClick r:id="" action="ppaction://media"/>
          </p:cNvPr>
          <p:cNvPicPr>
            <a:picLocks noRot="1" noChangeAspect="1"/>
          </p:cNvPicPr>
          <p:nvPr>
            <a:wavAudioFile r:embed="rId5" name="صوت مسجّل"/>
          </p:nvPr>
        </p:nvPicPr>
        <p:blipFill>
          <a:blip r:embed="rId11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" name="صوت مسجّل">
            <a:hlinkClick r:id="" action="ppaction://media"/>
          </p:cNvPr>
          <p:cNvPicPr>
            <a:picLocks noRot="1" noChangeAspect="1"/>
          </p:cNvPicPr>
          <p:nvPr>
            <a:wavAudioFile r:embed="rId6" name="صوت مسجّل"/>
          </p:nvPr>
        </p:nvPicPr>
        <p:blipFill>
          <a:blip r:embed="rId12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1" name="صوت مسجّل">
            <a:hlinkClick r:id="" action="ppaction://media"/>
          </p:cNvPr>
          <p:cNvPicPr>
            <a:picLocks noRot="1" noChangeAspect="1"/>
          </p:cNvPicPr>
          <p:nvPr>
            <a:wavAudioFile r:embed="rId7" name="صوت مسجّل"/>
          </p:nvPr>
        </p:nvPicPr>
        <p:blipFill>
          <a:blip r:embed="rId1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446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0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7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76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33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49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ar-IQ" dirty="0" smtClean="0">
                <a:solidFill>
                  <a:schemeClr val="accent1">
                    <a:lumMod val="50000"/>
                  </a:schemeClr>
                </a:solidFill>
              </a:rPr>
              <a:t>تعريف السمة :</a:t>
            </a:r>
          </a:p>
          <a:p>
            <a:pPr>
              <a:buNone/>
            </a:pPr>
            <a:r>
              <a:rPr lang="ar-IQ" dirty="0" smtClean="0">
                <a:solidFill>
                  <a:schemeClr val="accent1">
                    <a:lumMod val="50000"/>
                  </a:schemeClr>
                </a:solidFill>
              </a:rPr>
              <a:t> منظومة نفس عصبية تخص الفرد , لها القدرة على نقل العديد من المنبهات </a:t>
            </a:r>
          </a:p>
          <a:p>
            <a:pPr>
              <a:buNone/>
            </a:pPr>
            <a:r>
              <a:rPr lang="ar-IQ" dirty="0" smtClean="0">
                <a:solidFill>
                  <a:schemeClr val="accent1">
                    <a:lumMod val="50000"/>
                  </a:schemeClr>
                </a:solidFill>
              </a:rPr>
              <a:t>المتعادلة من الناحية الوظيفية , وتهدف الى التعبير عن السلوك التوافقي وهي </a:t>
            </a:r>
          </a:p>
          <a:p>
            <a:pPr>
              <a:buNone/>
            </a:pPr>
            <a:r>
              <a:rPr lang="ar-IQ" dirty="0" smtClean="0">
                <a:solidFill>
                  <a:schemeClr val="accent1">
                    <a:lumMod val="50000"/>
                  </a:schemeClr>
                </a:solidFill>
              </a:rPr>
              <a:t>موجودة داخل الفرد .وهذه المنظومة يمكن ملاحظتها من الخارج عن طريق</a:t>
            </a:r>
          </a:p>
          <a:p>
            <a:pPr>
              <a:buNone/>
            </a:pPr>
            <a:r>
              <a:rPr lang="ar-IQ" dirty="0" smtClean="0">
                <a:solidFill>
                  <a:schemeClr val="accent1">
                    <a:lumMod val="50000"/>
                  </a:schemeClr>
                </a:solidFill>
              </a:rPr>
              <a:t> السلوك . فسمة العدوان مثلا تلاحظ من من خلال سلوك الفرد العدواني .</a:t>
            </a:r>
          </a:p>
          <a:p>
            <a:pPr>
              <a:buNone/>
            </a:pPr>
            <a:endParaRPr lang="ar-IQ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en-US" dirty="0" smtClean="0"/>
          </a:p>
          <a:p>
            <a:pPr marL="514350" indent="-514350">
              <a:buFont typeface="Wingdings 2"/>
              <a:buAutoNum type="arabicPeriod"/>
            </a:pPr>
            <a:endParaRPr lang="en-US" dirty="0" smtClean="0"/>
          </a:p>
          <a:p>
            <a:pPr marL="514350" lvl="0" indent="-514350">
              <a:buAutoNum type="arabicPeriod"/>
            </a:pPr>
            <a:endParaRPr lang="ar-IQ" dirty="0" smtClean="0"/>
          </a:p>
          <a:p>
            <a:pPr marL="514350" lvl="0" indent="-514350">
              <a:buAutoNum type="arabicPeriod"/>
            </a:pPr>
            <a:endParaRPr lang="en-US" dirty="0" smtClean="0"/>
          </a:p>
          <a:p>
            <a:pPr>
              <a:buNone/>
            </a:pPr>
            <a:endParaRPr lang="ar-IQ" dirty="0" smtClean="0"/>
          </a:p>
        </p:txBody>
      </p:sp>
      <p:pic>
        <p:nvPicPr>
          <p:cNvPr id="6" name="صوت مسجّل">
            <a:hlinkClick r:id="" action="ppaction://media"/>
          </p:cNvPr>
          <p:cNvPicPr>
            <a:picLocks noRot="1" noChangeAspect="1"/>
          </p:cNvPicPr>
          <p:nvPr>
            <a:wavAudioFile r:embed="rId1" name="صوت مسجّل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صوت مسجّل">
            <a:hlinkClick r:id="" action="ppaction://media"/>
          </p:cNvPr>
          <p:cNvPicPr>
            <a:picLocks noRot="1" noChangeAspect="1"/>
          </p:cNvPicPr>
          <p:nvPr>
            <a:wavAudioFile r:embed="rId2" name="صوت مسجّل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صوت مسجّل">
            <a:hlinkClick r:id="" action="ppaction://media"/>
          </p:cNvPr>
          <p:cNvPicPr>
            <a:picLocks noRot="1" noChangeAspect="1"/>
          </p:cNvPicPr>
          <p:nvPr>
            <a:wavAudioFile r:embed="rId3" name="صوت مسجّل"/>
          </p:nvPr>
        </p:nvPicPr>
        <p:blipFill>
          <a:blip r:embed="rId1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صوت مسجّل">
            <a:hlinkClick r:id="" action="ppaction://media"/>
          </p:cNvPr>
          <p:cNvPicPr>
            <a:picLocks noRot="1" noChangeAspect="1"/>
          </p:cNvPicPr>
          <p:nvPr>
            <a:wavAudioFile r:embed="rId4" name="صوت مسجّل"/>
          </p:nvPr>
        </p:nvPicPr>
        <p:blipFill>
          <a:blip r:embed="rId11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صوت مسجّل">
            <a:hlinkClick r:id="" action="ppaction://media"/>
          </p:cNvPr>
          <p:cNvPicPr>
            <a:picLocks noRot="1" noChangeAspect="1"/>
          </p:cNvPicPr>
          <p:nvPr>
            <a:wavAudioFile r:embed="rId5" name="صوت مسجّل"/>
          </p:nvPr>
        </p:nvPicPr>
        <p:blipFill>
          <a:blip r:embed="rId11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" name="صوت مسجّل">
            <a:hlinkClick r:id="" action="ppaction://media"/>
          </p:cNvPr>
          <p:cNvPicPr>
            <a:picLocks noRot="1" noChangeAspect="1"/>
          </p:cNvPicPr>
          <p:nvPr>
            <a:wavAudioFile r:embed="rId6" name="صوت مسجّل"/>
          </p:nvPr>
        </p:nvPicPr>
        <p:blipFill>
          <a:blip r:embed="rId11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1" name="صوت مسجّل">
            <a:hlinkClick r:id="" action="ppaction://media"/>
          </p:cNvPr>
          <p:cNvPicPr>
            <a:picLocks noRot="1" noChangeAspect="1"/>
          </p:cNvPicPr>
          <p:nvPr>
            <a:wavAudioFile r:embed="rId7" name="صوت مسجّل"/>
          </p:nvPr>
        </p:nvPicPr>
        <p:blipFill>
          <a:blip r:embed="rId12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989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8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13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86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12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0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ar-IQ" sz="2800" dirty="0" smtClean="0">
                <a:solidFill>
                  <a:schemeClr val="tx2">
                    <a:lumMod val="50000"/>
                  </a:schemeClr>
                </a:solidFill>
              </a:rPr>
              <a:t> قسم </a:t>
            </a:r>
            <a:r>
              <a:rPr lang="ar-IQ" sz="2800" dirty="0" err="1" smtClean="0">
                <a:solidFill>
                  <a:schemeClr val="tx2">
                    <a:lumMod val="50000"/>
                  </a:schemeClr>
                </a:solidFill>
              </a:rPr>
              <a:t>ألبورت</a:t>
            </a:r>
            <a:r>
              <a:rPr lang="ar-IQ" sz="2800" dirty="0" smtClean="0">
                <a:solidFill>
                  <a:schemeClr val="tx2">
                    <a:lumMod val="50000"/>
                  </a:schemeClr>
                </a:solidFill>
              </a:rPr>
              <a:t> السمات </a:t>
            </a:r>
            <a:r>
              <a:rPr lang="ar-IQ" sz="2800" dirty="0" err="1" smtClean="0">
                <a:solidFill>
                  <a:schemeClr val="tx2">
                    <a:lumMod val="50000"/>
                  </a:schemeClr>
                </a:solidFill>
              </a:rPr>
              <a:t>الى</a:t>
            </a:r>
            <a:r>
              <a:rPr lang="ar-IQ" sz="2800" dirty="0" smtClean="0">
                <a:solidFill>
                  <a:schemeClr val="tx2">
                    <a:lumMod val="50000"/>
                  </a:schemeClr>
                </a:solidFill>
              </a:rPr>
              <a:t> :</a:t>
            </a:r>
          </a:p>
          <a:p>
            <a:pPr>
              <a:buNone/>
            </a:pPr>
            <a:r>
              <a:rPr lang="ar-IQ" sz="2800" dirty="0" smtClean="0">
                <a:solidFill>
                  <a:schemeClr val="accent1">
                    <a:lumMod val="75000"/>
                  </a:schemeClr>
                </a:solidFill>
              </a:rPr>
              <a:t>سمات</a:t>
            </a:r>
            <a:r>
              <a:rPr lang="ar-IQ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ar-IQ" sz="2800" dirty="0" smtClean="0">
                <a:solidFill>
                  <a:schemeClr val="accent1">
                    <a:lumMod val="75000"/>
                  </a:schemeClr>
                </a:solidFill>
              </a:rPr>
              <a:t>عامة</a:t>
            </a:r>
            <a:r>
              <a:rPr lang="ar-IQ" sz="2800" dirty="0" smtClean="0">
                <a:solidFill>
                  <a:schemeClr val="tx2">
                    <a:lumMod val="50000"/>
                  </a:schemeClr>
                </a:solidFill>
              </a:rPr>
              <a:t> :هي التي يشترك فيها جمع من الافراد في أية ثقافة وهي تعكس </a:t>
            </a:r>
          </a:p>
          <a:p>
            <a:pPr>
              <a:buNone/>
            </a:pPr>
            <a:r>
              <a:rPr lang="ar-IQ" sz="2800" dirty="0" smtClean="0">
                <a:solidFill>
                  <a:schemeClr val="tx2">
                    <a:lumMod val="50000"/>
                  </a:schemeClr>
                </a:solidFill>
              </a:rPr>
              <a:t>ما هو شائع من مفاهيم </a:t>
            </a:r>
            <a:r>
              <a:rPr lang="ar-IQ" sz="2800" dirty="0" err="1" smtClean="0">
                <a:solidFill>
                  <a:schemeClr val="tx2">
                    <a:lumMod val="50000"/>
                  </a:schemeClr>
                </a:solidFill>
              </a:rPr>
              <a:t>وافكار</a:t>
            </a:r>
            <a:r>
              <a:rPr lang="ar-IQ" sz="2800" dirty="0" smtClean="0">
                <a:solidFill>
                  <a:schemeClr val="tx2">
                    <a:lumMod val="50000"/>
                  </a:schemeClr>
                </a:solidFill>
              </a:rPr>
              <a:t> وعادات وقيم اجتماعية .</a:t>
            </a:r>
          </a:p>
          <a:p>
            <a:pPr>
              <a:buNone/>
            </a:pPr>
            <a:r>
              <a:rPr lang="ar-IQ" sz="2800" dirty="0" smtClean="0">
                <a:solidFill>
                  <a:schemeClr val="tx2">
                    <a:lumMod val="50000"/>
                  </a:schemeClr>
                </a:solidFill>
              </a:rPr>
              <a:t>هذه السمات خاضعة للضغوط الاجتماعية لمسايرة الفرد لها . </a:t>
            </a:r>
          </a:p>
          <a:p>
            <a:pPr>
              <a:buNone/>
            </a:pPr>
            <a:r>
              <a:rPr lang="ar-IQ" sz="2800" dirty="0" smtClean="0">
                <a:solidFill>
                  <a:schemeClr val="tx2">
                    <a:lumMod val="50000"/>
                  </a:schemeClr>
                </a:solidFill>
              </a:rPr>
              <a:t>لذلك لا يعدها </a:t>
            </a:r>
            <a:r>
              <a:rPr lang="ar-IQ" sz="2800" dirty="0" err="1" smtClean="0">
                <a:solidFill>
                  <a:schemeClr val="tx2">
                    <a:lumMod val="50000"/>
                  </a:schemeClr>
                </a:solidFill>
              </a:rPr>
              <a:t>ألبورت</a:t>
            </a:r>
            <a:r>
              <a:rPr lang="ar-IQ" sz="2800" dirty="0" smtClean="0">
                <a:solidFill>
                  <a:schemeClr val="tx2">
                    <a:lumMod val="50000"/>
                  </a:schemeClr>
                </a:solidFill>
              </a:rPr>
              <a:t> سمات ولا يوليها اهتمام .</a:t>
            </a:r>
          </a:p>
          <a:p>
            <a:pPr>
              <a:buNone/>
            </a:pPr>
            <a:endParaRPr lang="ar-IQ" sz="4000" dirty="0" smtClean="0"/>
          </a:p>
          <a:p>
            <a:pPr>
              <a:buNone/>
            </a:pPr>
            <a:endParaRPr lang="ar-IQ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ar-IQ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ar-IQ" dirty="0" smtClean="0"/>
          </a:p>
        </p:txBody>
      </p:sp>
      <p:pic>
        <p:nvPicPr>
          <p:cNvPr id="7" name="صوت مسجّل">
            <a:hlinkClick r:id="" action="ppaction://media"/>
          </p:cNvPr>
          <p:cNvPicPr>
            <a:picLocks noRot="1" noChangeAspect="1"/>
          </p:cNvPicPr>
          <p:nvPr>
            <a:wavAudioFile r:embed="rId1" name="صوت مسجّل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صوت مسجّل">
            <a:hlinkClick r:id="" action="ppaction://media"/>
          </p:cNvPr>
          <p:cNvPicPr>
            <a:picLocks noRot="1" noChangeAspect="1"/>
          </p:cNvPicPr>
          <p:nvPr>
            <a:wavAudioFile r:embed="rId2" name="صوت مسجّل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صوت مسجّل">
            <a:hlinkClick r:id="" action="ppaction://media"/>
          </p:cNvPr>
          <p:cNvPicPr>
            <a:picLocks noRot="1" noChangeAspect="1"/>
          </p:cNvPicPr>
          <p:nvPr>
            <a:wavAudioFile r:embed="rId3" name="صوت مسجّل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صوت مسجّل">
            <a:hlinkClick r:id="" action="ppaction://media"/>
          </p:cNvPr>
          <p:cNvPicPr>
            <a:picLocks noRot="1" noChangeAspect="1"/>
          </p:cNvPicPr>
          <p:nvPr>
            <a:wavAudioFile r:embed="rId4" name="صوت مسجّل"/>
          </p:nvPr>
        </p:nvPicPr>
        <p:blipFill>
          <a:blip r:embed="rId1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صوت مسجّل">
            <a:hlinkClick r:id="" action="ppaction://media"/>
          </p:cNvPr>
          <p:cNvPicPr>
            <a:picLocks noRot="1" noChangeAspect="1"/>
          </p:cNvPicPr>
          <p:nvPr>
            <a:wavAudioFile r:embed="rId5" name="صوت مسجّل"/>
          </p:nvPr>
        </p:nvPicPr>
        <p:blipFill>
          <a:blip r:embed="rId1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11" name="عنوان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0" name="صوت مسجّل">
            <a:hlinkClick r:id="" action="ppaction://media"/>
          </p:cNvPr>
          <p:cNvPicPr>
            <a:picLocks noRot="1" noChangeAspect="1"/>
          </p:cNvPicPr>
          <p:nvPr>
            <a:wavAudioFile r:embed="rId6" name="صوت مسجّل"/>
          </p:nvPr>
        </p:nvPicPr>
        <p:blipFill>
          <a:blip r:embed="rId1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2" name="صوت مسجّل">
            <a:hlinkClick r:id="" action="ppaction://media"/>
          </p:cNvPr>
          <p:cNvPicPr>
            <a:picLocks noRot="1" noChangeAspect="1"/>
          </p:cNvPicPr>
          <p:nvPr>
            <a:wavAudioFile r:embed="rId7" name="صوت مسجّل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5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0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6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55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2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9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59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عنوان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ar-IQ" sz="4800" dirty="0"/>
          </a:p>
        </p:txBody>
      </p:sp>
      <p:sp>
        <p:nvSpPr>
          <p:cNvPr id="7" name="عنصر نائب للنص 6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ar-IQ" sz="2800" dirty="0" smtClean="0">
                <a:solidFill>
                  <a:schemeClr val="accent1">
                    <a:lumMod val="75000"/>
                  </a:schemeClr>
                </a:solidFill>
              </a:rPr>
              <a:t>سمات</a:t>
            </a:r>
            <a:r>
              <a:rPr lang="ar-IQ" sz="2800" dirty="0" smtClean="0"/>
              <a:t> </a:t>
            </a:r>
            <a:r>
              <a:rPr lang="ar-IQ" sz="2800" dirty="0" smtClean="0">
                <a:solidFill>
                  <a:schemeClr val="accent1">
                    <a:lumMod val="75000"/>
                  </a:schemeClr>
                </a:solidFill>
              </a:rPr>
              <a:t>خاصة</a:t>
            </a:r>
            <a:r>
              <a:rPr lang="ar-IQ" sz="2800" dirty="0" smtClean="0"/>
              <a:t> </a:t>
            </a:r>
            <a:r>
              <a:rPr lang="ar-IQ" sz="2800" dirty="0" smtClean="0">
                <a:sym typeface="Wingdings" pitchFamily="2" charset="2"/>
              </a:rPr>
              <a:t>: (فردية ) اطلق عليها مصطلح (استعدادات شخصية ) </a:t>
            </a:r>
          </a:p>
          <a:p>
            <a:pPr>
              <a:buNone/>
            </a:pPr>
            <a:r>
              <a:rPr lang="ar-IQ" sz="2800" dirty="0" smtClean="0">
                <a:sym typeface="Wingdings" pitchFamily="2" charset="2"/>
              </a:rPr>
              <a:t>وهي منظومات نفسية عصبية تعمل على تحريك السلوك وتوجهه في اتجاه </a:t>
            </a:r>
          </a:p>
          <a:p>
            <a:pPr>
              <a:buNone/>
            </a:pPr>
            <a:r>
              <a:rPr lang="ar-IQ" sz="2800" dirty="0" smtClean="0">
                <a:sym typeface="Wingdings" pitchFamily="2" charset="2"/>
              </a:rPr>
              <a:t>ما . ويمكن بالملاحظة الدقيقة لفترة زمنية طويلة لسلوك شخص ما , ان </a:t>
            </a:r>
          </a:p>
          <a:p>
            <a:pPr>
              <a:buNone/>
            </a:pPr>
            <a:r>
              <a:rPr lang="ar-IQ" sz="2800" dirty="0" smtClean="0">
                <a:sym typeface="Wingdings" pitchFamily="2" charset="2"/>
              </a:rPr>
              <a:t>يلاحظ هذا الانتظام في طريقة استجابة الفرد للمنبهات المختلفة في المواقف </a:t>
            </a:r>
          </a:p>
          <a:p>
            <a:pPr>
              <a:buNone/>
            </a:pPr>
            <a:r>
              <a:rPr lang="ar-IQ" sz="2800" dirty="0" smtClean="0">
                <a:sym typeface="Wingdings" pitchFamily="2" charset="2"/>
              </a:rPr>
              <a:t>المتشابهة والمتباينة في </a:t>
            </a:r>
            <a:r>
              <a:rPr lang="ar-IQ" sz="2800" dirty="0" err="1" smtClean="0">
                <a:sym typeface="Wingdings" pitchFamily="2" charset="2"/>
              </a:rPr>
              <a:t>ضوءمؤثرات</a:t>
            </a:r>
            <a:r>
              <a:rPr lang="ar-IQ" sz="2800" dirty="0" smtClean="0">
                <a:sym typeface="Wingdings" pitchFamily="2" charset="2"/>
              </a:rPr>
              <a:t> بيئة الشخص وثقافته .</a:t>
            </a:r>
            <a:endParaRPr lang="ar-IQ" sz="2800" dirty="0" smtClean="0"/>
          </a:p>
        </p:txBody>
      </p:sp>
      <p:pic>
        <p:nvPicPr>
          <p:cNvPr id="4" name="صوت مسجّل">
            <a:hlinkClick r:id="" action="ppaction://media"/>
          </p:cNvPr>
          <p:cNvPicPr>
            <a:picLocks noRot="1" noChangeAspect="1"/>
          </p:cNvPicPr>
          <p:nvPr>
            <a:wavAudioFile r:embed="rId1" name="صوت مسجّل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صوت مسجّل">
            <a:hlinkClick r:id="" action="ppaction://media"/>
          </p:cNvPr>
          <p:cNvPicPr>
            <a:picLocks noRot="1" noChangeAspect="1"/>
          </p:cNvPicPr>
          <p:nvPr>
            <a:wavAudioFile r:embed="rId2" name="صوت مسجّل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صوت مسجّل">
            <a:hlinkClick r:id="" action="ppaction://media"/>
          </p:cNvPr>
          <p:cNvPicPr>
            <a:picLocks noRot="1" noChangeAspect="1"/>
          </p:cNvPicPr>
          <p:nvPr>
            <a:wavAudioFile r:embed="rId3" name="صوت مسجّل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صوت مسجّل">
            <a:hlinkClick r:id="" action="ppaction://media"/>
          </p:cNvPr>
          <p:cNvPicPr>
            <a:picLocks noRot="1" noChangeAspect="1"/>
          </p:cNvPicPr>
          <p:nvPr>
            <a:wavAudioFile r:embed="rId4" name="صوت مسجّل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936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28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IQ" sz="4000" dirty="0" smtClean="0"/>
              <a:t>       </a:t>
            </a:r>
            <a:endParaRPr lang="ar-SA" sz="4000" dirty="0"/>
          </a:p>
        </p:txBody>
      </p:sp>
      <p:sp>
        <p:nvSpPr>
          <p:cNvPr id="7" name="عنصر نائب للنص 6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ar-IQ" sz="2800" dirty="0" smtClean="0"/>
              <a:t> قام بعد ذلك بتقسيم السمات الخاصة </a:t>
            </a:r>
            <a:r>
              <a:rPr lang="ar-IQ" sz="2800" dirty="0" err="1" smtClean="0"/>
              <a:t>الى</a:t>
            </a:r>
            <a:r>
              <a:rPr lang="ar-IQ" sz="2800" dirty="0" smtClean="0"/>
              <a:t> ثلاث مستويات :</a:t>
            </a:r>
          </a:p>
          <a:p>
            <a:pPr>
              <a:buNone/>
            </a:pPr>
            <a:r>
              <a:rPr lang="ar-IQ" sz="2800" dirty="0" smtClean="0">
                <a:solidFill>
                  <a:srgbClr val="C00000"/>
                </a:solidFill>
              </a:rPr>
              <a:t>1. المستوى الأول والأعمق : </a:t>
            </a:r>
            <a:r>
              <a:rPr lang="ar-IQ" sz="2800" dirty="0" smtClean="0">
                <a:solidFill>
                  <a:schemeClr val="bg2">
                    <a:lumMod val="10000"/>
                  </a:schemeClr>
                </a:solidFill>
              </a:rPr>
              <a:t>به سمة واحدة خاصة بالفرد (ليس بالضرورة كل فرد ) تسمى ( </a:t>
            </a:r>
            <a:r>
              <a:rPr lang="ar-IQ" sz="2800" dirty="0" smtClean="0">
                <a:solidFill>
                  <a:schemeClr val="accent1">
                    <a:lumMod val="50000"/>
                  </a:schemeClr>
                </a:solidFill>
              </a:rPr>
              <a:t>سمة</a:t>
            </a:r>
            <a:r>
              <a:rPr lang="ar-IQ" sz="28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ar-IQ" sz="2800" dirty="0" smtClean="0">
                <a:solidFill>
                  <a:schemeClr val="accent1">
                    <a:lumMod val="50000"/>
                  </a:schemeClr>
                </a:solidFill>
              </a:rPr>
              <a:t>قلبية</a:t>
            </a:r>
            <a:r>
              <a:rPr lang="ar-IQ" sz="2800" dirty="0" smtClean="0">
                <a:solidFill>
                  <a:schemeClr val="bg2">
                    <a:lumMod val="10000"/>
                  </a:schemeClr>
                </a:solidFill>
              </a:rPr>
              <a:t> ) تتسم بالشمولية والعمومية وهي توجه الفرد وتسيطر على سلوكه . وكأنها الحاكم </a:t>
            </a:r>
            <a:r>
              <a:rPr lang="ar-IQ" sz="2800" dirty="0" err="1" smtClean="0">
                <a:solidFill>
                  <a:schemeClr val="bg2">
                    <a:lumMod val="10000"/>
                  </a:schemeClr>
                </a:solidFill>
              </a:rPr>
              <a:t>الامر</a:t>
            </a:r>
            <a:r>
              <a:rPr lang="ar-IQ" sz="2800" dirty="0" smtClean="0">
                <a:solidFill>
                  <a:schemeClr val="bg2">
                    <a:lumMod val="10000"/>
                  </a:schemeClr>
                </a:solidFill>
              </a:rPr>
              <a:t> الناهي له ,مثل سمة السادية </a:t>
            </a:r>
          </a:p>
          <a:p>
            <a:pPr>
              <a:buNone/>
            </a:pPr>
            <a:r>
              <a:rPr lang="ar-IQ" sz="2800" dirty="0" smtClean="0"/>
              <a:t>   (التلذذ </a:t>
            </a:r>
            <a:r>
              <a:rPr lang="ar-IQ" sz="2800" dirty="0" err="1" smtClean="0"/>
              <a:t>بايذاء</a:t>
            </a:r>
            <a:r>
              <a:rPr lang="ar-IQ" sz="2800" dirty="0" smtClean="0"/>
              <a:t> </a:t>
            </a:r>
            <a:r>
              <a:rPr lang="ar-IQ" sz="2800" dirty="0" err="1" smtClean="0"/>
              <a:t>الاخر</a:t>
            </a:r>
            <a:r>
              <a:rPr lang="ar-IQ" sz="2800" dirty="0" smtClean="0"/>
              <a:t> ) </a:t>
            </a:r>
            <a:r>
              <a:rPr lang="ar-IQ" sz="2800" dirty="0" err="1" smtClean="0"/>
              <a:t>والمازوشية</a:t>
            </a:r>
            <a:r>
              <a:rPr lang="ar-IQ" sz="2800" dirty="0" smtClean="0"/>
              <a:t> ( التلذذ </a:t>
            </a:r>
            <a:r>
              <a:rPr lang="ar-IQ" sz="2800" dirty="0" err="1" smtClean="0"/>
              <a:t>بالايذاء</a:t>
            </a:r>
            <a:r>
              <a:rPr lang="ar-IQ" sz="2800" dirty="0" smtClean="0"/>
              <a:t> من </a:t>
            </a:r>
            <a:r>
              <a:rPr lang="ar-IQ" sz="2800" dirty="0" err="1" smtClean="0"/>
              <a:t>الاخرين</a:t>
            </a:r>
            <a:r>
              <a:rPr lang="ar-IQ" sz="2800" dirty="0" smtClean="0"/>
              <a:t> والاستمتاع بذلك)</a:t>
            </a:r>
          </a:p>
          <a:p>
            <a:pPr>
              <a:buNone/>
            </a:pPr>
            <a:endParaRPr lang="ar-IQ" sz="2800" dirty="0" smtClean="0"/>
          </a:p>
          <a:p>
            <a:endParaRPr lang="ar-IQ" sz="2800" dirty="0" smtClean="0"/>
          </a:p>
          <a:p>
            <a:pPr>
              <a:buNone/>
            </a:pPr>
            <a:endParaRPr lang="ar-IQ" sz="2800" dirty="0" smtClean="0"/>
          </a:p>
          <a:p>
            <a:endParaRPr lang="ar-IQ" sz="2800" dirty="0" smtClean="0"/>
          </a:p>
        </p:txBody>
      </p:sp>
      <p:pic>
        <p:nvPicPr>
          <p:cNvPr id="4" name="صوت مسجّل">
            <a:hlinkClick r:id="" action="ppaction://media"/>
          </p:cNvPr>
          <p:cNvPicPr>
            <a:picLocks noRot="1" noChangeAspect="1"/>
          </p:cNvPicPr>
          <p:nvPr>
            <a:wavAudioFile r:embed="rId1" name="صوت مسجّل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صوت مسجّل">
            <a:hlinkClick r:id="" action="ppaction://media"/>
          </p:cNvPr>
          <p:cNvPicPr>
            <a:picLocks noRot="1" noChangeAspect="1"/>
          </p:cNvPicPr>
          <p:nvPr>
            <a:wavAudioFile r:embed="rId2" name="صوت مسجّل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صوت مسجّل">
            <a:hlinkClick r:id="" action="ppaction://media"/>
          </p:cNvPr>
          <p:cNvPicPr>
            <a:picLocks noRot="1" noChangeAspect="1"/>
          </p:cNvPicPr>
          <p:nvPr>
            <a:wavAudioFile r:embed="rId3" name="صوت مسجّل"/>
          </p:nvPr>
        </p:nvPicPr>
        <p:blipFill>
          <a:blip r:embed="rId1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صوت مسجّل">
            <a:hlinkClick r:id="" action="ppaction://media"/>
          </p:cNvPr>
          <p:cNvPicPr>
            <a:picLocks noRot="1" noChangeAspect="1"/>
          </p:cNvPicPr>
          <p:nvPr>
            <a:wavAudioFile r:embed="rId4" name="صوت مسجّل"/>
          </p:nvPr>
        </p:nvPicPr>
        <p:blipFill>
          <a:blip r:embed="rId1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صوت مسجّل">
            <a:hlinkClick r:id="" action="ppaction://media"/>
          </p:cNvPr>
          <p:cNvPicPr>
            <a:picLocks noRot="1" noChangeAspect="1"/>
          </p:cNvPicPr>
          <p:nvPr>
            <a:wavAudioFile r:embed="rId5" name="صوت مسجّل"/>
          </p:nvPr>
        </p:nvPicPr>
        <p:blipFill>
          <a:blip r:embed="rId11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" name="صوت مسجّل">
            <a:hlinkClick r:id="" action="ppaction://media"/>
          </p:cNvPr>
          <p:cNvPicPr>
            <a:picLocks noRot="1" noChangeAspect="1"/>
          </p:cNvPicPr>
          <p:nvPr>
            <a:wavAudioFile r:embed="rId6" name="صوت مسجّل"/>
          </p:nvPr>
        </p:nvPicPr>
        <p:blipFill>
          <a:blip r:embed="rId11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173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54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4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5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عنوان 1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ar-IQ" sz="4800" dirty="0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ar-IQ" sz="2800" dirty="0" smtClean="0">
                <a:solidFill>
                  <a:srgbClr val="C00000"/>
                </a:solidFill>
              </a:rPr>
              <a:t>  2. المستوى الثاني : </a:t>
            </a:r>
            <a:r>
              <a:rPr lang="ar-IQ" sz="2800" dirty="0" smtClean="0">
                <a:solidFill>
                  <a:schemeClr val="accent1">
                    <a:lumMod val="50000"/>
                  </a:schemeClr>
                </a:solidFill>
              </a:rPr>
              <a:t>به</a:t>
            </a:r>
            <a:r>
              <a:rPr lang="ar-IQ" sz="2800" dirty="0" smtClean="0">
                <a:solidFill>
                  <a:srgbClr val="C00000"/>
                </a:solidFill>
              </a:rPr>
              <a:t> </a:t>
            </a:r>
            <a:r>
              <a:rPr lang="ar-IQ" sz="2800" dirty="0" smtClean="0">
                <a:solidFill>
                  <a:schemeClr val="accent1">
                    <a:lumMod val="50000"/>
                  </a:schemeClr>
                </a:solidFill>
              </a:rPr>
              <a:t>مجموعة من السمات نسبيا ( من 5ـ 10 )على الاكثر وتتضمن خصائص سلوك هذا الفرد , ويتكرر التعبير عنها في مواقف متباينة , وتسمى بالسمات المركزية وتخلع على سلوك الفرد مثل العاطفي , العدواني, الساخر.</a:t>
            </a:r>
            <a:endParaRPr lang="ar-IQ" sz="3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ar-IQ" sz="2800" dirty="0" smtClean="0"/>
          </a:p>
          <a:p>
            <a:pPr>
              <a:buNone/>
            </a:pPr>
            <a:r>
              <a:rPr lang="ar-IQ" sz="2800" dirty="0" smtClean="0"/>
              <a:t> </a:t>
            </a:r>
          </a:p>
          <a:p>
            <a:pPr>
              <a:buNone/>
            </a:pPr>
            <a:r>
              <a:rPr lang="ar-IQ" sz="2800" dirty="0" smtClean="0"/>
              <a:t>   </a:t>
            </a:r>
          </a:p>
          <a:p>
            <a:endParaRPr lang="ar-IQ" dirty="0"/>
          </a:p>
        </p:txBody>
      </p:sp>
      <p:pic>
        <p:nvPicPr>
          <p:cNvPr id="4" name="صوت مسجّل">
            <a:hlinkClick r:id="" action="ppaction://media"/>
          </p:cNvPr>
          <p:cNvPicPr>
            <a:picLocks noRot="1" noChangeAspect="1"/>
          </p:cNvPicPr>
          <p:nvPr>
            <a:wavAudioFile r:embed="rId1" name="صوت مسجّل"/>
          </p:nvPr>
        </p:nvPicPr>
        <p:blipFill>
          <a:blip r:embed="rId1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صوت مسجّل">
            <a:hlinkClick r:id="" action="ppaction://media"/>
          </p:cNvPr>
          <p:cNvPicPr>
            <a:picLocks noRot="1" noChangeAspect="1"/>
          </p:cNvPicPr>
          <p:nvPr>
            <a:wavAudioFile r:embed="rId2" name="صوت مسجّل"/>
          </p:nvPr>
        </p:nvPicPr>
        <p:blipFill>
          <a:blip r:embed="rId11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صوت مسجّل">
            <a:hlinkClick r:id="" action="ppaction://media"/>
          </p:cNvPr>
          <p:cNvPicPr>
            <a:picLocks noRot="1" noChangeAspect="1"/>
          </p:cNvPicPr>
          <p:nvPr>
            <a:wavAudioFile r:embed="rId3" name="صوت مسجّل"/>
          </p:nvPr>
        </p:nvPicPr>
        <p:blipFill>
          <a:blip r:embed="rId11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صوت مسجّل">
            <a:hlinkClick r:id="" action="ppaction://media"/>
          </p:cNvPr>
          <p:cNvPicPr>
            <a:picLocks noRot="1" noChangeAspect="1"/>
          </p:cNvPicPr>
          <p:nvPr>
            <a:wavAudioFile r:embed="rId4" name="صوت مسجّل"/>
          </p:nvPr>
        </p:nvPicPr>
        <p:blipFill>
          <a:blip r:embed="rId11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4" name="صوت مسجّل">
            <a:hlinkClick r:id="" action="ppaction://media"/>
          </p:cNvPr>
          <p:cNvPicPr>
            <a:picLocks noRot="1" noChangeAspect="1"/>
          </p:cNvPicPr>
          <p:nvPr>
            <a:wavAudioFile r:embed="rId5" name="صوت مسجّل"/>
          </p:nvPr>
        </p:nvPicPr>
        <p:blipFill>
          <a:blip r:embed="rId12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صوت مسجّل">
            <a:hlinkClick r:id="" action="ppaction://media"/>
          </p:cNvPr>
          <p:cNvPicPr>
            <a:picLocks noRot="1" noChangeAspect="1"/>
          </p:cNvPicPr>
          <p:nvPr>
            <a:wavAudioFile r:embed="rId6" name="صوت مسجّل"/>
          </p:nvPr>
        </p:nvPicPr>
        <p:blipFill>
          <a:blip r:embed="rId12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" name="صوت مسجّل">
            <a:hlinkClick r:id="" action="ppaction://media"/>
          </p:cNvPr>
          <p:cNvPicPr>
            <a:picLocks noRot="1" noChangeAspect="1"/>
          </p:cNvPicPr>
          <p:nvPr>
            <a:wavAudioFile r:embed="rId7" name="صوت مسجّل"/>
          </p:nvPr>
        </p:nvPicPr>
        <p:blipFill>
          <a:blip r:embed="rId12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1" name="صوت مسجّل">
            <a:hlinkClick r:id="" action="ppaction://media"/>
          </p:cNvPr>
          <p:cNvPicPr>
            <a:picLocks noRot="1" noChangeAspect="1"/>
          </p:cNvPicPr>
          <p:nvPr>
            <a:wavAudioFile r:embed="rId8" name="صوت مسجّل"/>
          </p:nvPr>
        </p:nvPicPr>
        <p:blipFill>
          <a:blip r:embed="rId11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223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6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7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0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30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95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93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70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عنصر نائب للمحتوى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ar-IQ" dirty="0" smtClean="0">
                <a:solidFill>
                  <a:schemeClr val="accent1">
                    <a:lumMod val="50000"/>
                  </a:schemeClr>
                </a:solidFill>
              </a:rPr>
              <a:t>المستوى الثالث : </a:t>
            </a:r>
            <a:r>
              <a:rPr lang="ar-IQ" dirty="0" smtClean="0">
                <a:solidFill>
                  <a:schemeClr val="bg2">
                    <a:lumMod val="10000"/>
                  </a:schemeClr>
                </a:solidFill>
              </a:rPr>
              <a:t>به مجموعة كبيرة من السمات الثانوية , لا يسهل ملاحظتها </a:t>
            </a:r>
          </a:p>
          <a:p>
            <a:pPr>
              <a:buNone/>
            </a:pPr>
            <a:r>
              <a:rPr lang="ar-IQ" dirty="0" err="1" smtClean="0">
                <a:solidFill>
                  <a:schemeClr val="bg2">
                    <a:lumMod val="10000"/>
                  </a:schemeClr>
                </a:solidFill>
              </a:rPr>
              <a:t>الا</a:t>
            </a:r>
            <a:r>
              <a:rPr lang="ar-IQ" dirty="0" smtClean="0">
                <a:solidFill>
                  <a:schemeClr val="bg2">
                    <a:lumMod val="10000"/>
                  </a:schemeClr>
                </a:solidFill>
              </a:rPr>
              <a:t> بالمعايشة مدة طويلة ( داخل الاسرة الواحدة ) او الأصدقاء المقربين .</a:t>
            </a:r>
          </a:p>
        </p:txBody>
      </p:sp>
      <p:pic>
        <p:nvPicPr>
          <p:cNvPr id="4" name="صوت مسجّل">
            <a:hlinkClick r:id="" action="ppaction://media"/>
          </p:cNvPr>
          <p:cNvPicPr>
            <a:picLocks noRot="1" noChangeAspect="1"/>
          </p:cNvPicPr>
          <p:nvPr>
            <a:wavAudioFile r:embed="rId1" name="صوت مسجّل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2" name="صوت مسجّل">
            <a:hlinkClick r:id="" action="ppaction://media"/>
          </p:cNvPr>
          <p:cNvPicPr>
            <a:picLocks noRot="1" noChangeAspect="1"/>
          </p:cNvPicPr>
          <p:nvPr>
            <a:wavAudioFile r:embed="rId2" name="صوت مسجّل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صوت مسجّل">
            <a:hlinkClick r:id="" action="ppaction://media"/>
          </p:cNvPr>
          <p:cNvPicPr>
            <a:picLocks noRot="1" noChangeAspect="1"/>
          </p:cNvPicPr>
          <p:nvPr>
            <a:wavAudioFile r:embed="rId3" name="صوت مسجّل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صوت مسجّل">
            <a:hlinkClick r:id="" action="ppaction://media"/>
          </p:cNvPr>
          <p:cNvPicPr>
            <a:picLocks noRot="1" noChangeAspect="1"/>
          </p:cNvPicPr>
          <p:nvPr>
            <a:wavAudioFile r:embed="rId4" name="صوت مسجّل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369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2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7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ar-IQ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صوت مسجّل">
            <a:hlinkClick r:id="" action="ppaction://media"/>
          </p:cNvPr>
          <p:cNvPicPr>
            <a:picLocks noRot="1" noChangeAspect="1"/>
          </p:cNvPicPr>
          <p:nvPr>
            <a:wavAudioFile r:embed="rId1" name="صوت مسجّل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16" name="عنصر نائب للمحتوى 9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ar-IQ" b="1" dirty="0" smtClean="0"/>
              <a:t>من المفاهيم الأساسية عند </a:t>
            </a:r>
            <a:r>
              <a:rPr lang="ar-IQ" b="1" dirty="0" err="1" smtClean="0"/>
              <a:t>ألبورت</a:t>
            </a:r>
            <a:r>
              <a:rPr lang="ar-IQ" b="1" dirty="0" smtClean="0"/>
              <a:t> :</a:t>
            </a:r>
          </a:p>
          <a:p>
            <a:pPr marL="514350" indent="-514350">
              <a:buNone/>
            </a:pPr>
            <a:r>
              <a:rPr lang="ar-IQ" b="1" dirty="0" err="1" smtClean="0">
                <a:solidFill>
                  <a:schemeClr val="accent1">
                    <a:lumMod val="50000"/>
                  </a:schemeClr>
                </a:solidFill>
              </a:rPr>
              <a:t>الأستقلال</a:t>
            </a:r>
            <a:r>
              <a:rPr lang="ar-IQ" b="1" dirty="0" smtClean="0">
                <a:solidFill>
                  <a:schemeClr val="accent1">
                    <a:lumMod val="50000"/>
                  </a:schemeClr>
                </a:solidFill>
              </a:rPr>
              <a:t> الوظيفي :يعبر عن سلوك ما يؤديه الكائن لتحقيق هدف معين .</a:t>
            </a:r>
          </a:p>
          <a:p>
            <a:pPr marL="514350" indent="-514350">
              <a:buNone/>
            </a:pPr>
            <a:r>
              <a:rPr lang="ar-IQ" b="1" dirty="0" smtClean="0">
                <a:solidFill>
                  <a:schemeClr val="accent1">
                    <a:lumMod val="50000"/>
                  </a:schemeClr>
                </a:solidFill>
              </a:rPr>
              <a:t>أو لمواجهة موقف خاص , وهذا السلوك  نفسه يمكن أن يصبح هدفا في حد </a:t>
            </a:r>
          </a:p>
          <a:p>
            <a:pPr marL="514350" indent="-514350">
              <a:buNone/>
            </a:pPr>
            <a:r>
              <a:rPr lang="ar-IQ" b="1" dirty="0" smtClean="0">
                <a:solidFill>
                  <a:schemeClr val="accent1">
                    <a:lumMod val="50000"/>
                  </a:schemeClr>
                </a:solidFill>
              </a:rPr>
              <a:t>ذاته بعد ذلك .</a:t>
            </a:r>
          </a:p>
          <a:p>
            <a:pPr marL="514350" indent="-514350">
              <a:buNone/>
            </a:pPr>
            <a:r>
              <a:rPr lang="ar-IQ" b="1" dirty="0" smtClean="0">
                <a:solidFill>
                  <a:schemeClr val="accent1">
                    <a:lumMod val="50000"/>
                  </a:schemeClr>
                </a:solidFill>
              </a:rPr>
              <a:t>بمعنى </a:t>
            </a:r>
            <a:r>
              <a:rPr lang="ar-IQ" b="1" dirty="0" err="1" smtClean="0">
                <a:solidFill>
                  <a:schemeClr val="accent1">
                    <a:lumMod val="50000"/>
                  </a:schemeClr>
                </a:solidFill>
              </a:rPr>
              <a:t>اخر</a:t>
            </a:r>
            <a:r>
              <a:rPr lang="ar-IQ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IQ" b="1" dirty="0" err="1" smtClean="0">
                <a:solidFill>
                  <a:schemeClr val="accent1">
                    <a:lumMod val="50000"/>
                  </a:schemeClr>
                </a:solidFill>
              </a:rPr>
              <a:t>ان</a:t>
            </a:r>
            <a:r>
              <a:rPr lang="ar-IQ" b="1" dirty="0" smtClean="0">
                <a:solidFill>
                  <a:schemeClr val="accent1">
                    <a:lumMod val="50000"/>
                  </a:schemeClr>
                </a:solidFill>
              </a:rPr>
              <a:t> هناك ميلا لدى الكائن الحي لممارسة سلوك معين حتى </a:t>
            </a:r>
            <a:r>
              <a:rPr lang="ar-IQ" b="1" dirty="0" err="1" smtClean="0">
                <a:solidFill>
                  <a:schemeClr val="accent1">
                    <a:lumMod val="50000"/>
                  </a:schemeClr>
                </a:solidFill>
              </a:rPr>
              <a:t>اذا</a:t>
            </a:r>
            <a:r>
              <a:rPr lang="ar-IQ" b="1" dirty="0" smtClean="0">
                <a:solidFill>
                  <a:schemeClr val="accent1">
                    <a:lumMod val="50000"/>
                  </a:schemeClr>
                </a:solidFill>
              </a:rPr>
              <a:t> غاب</a:t>
            </a:r>
          </a:p>
          <a:p>
            <a:pPr marL="514350" indent="-514350">
              <a:buNone/>
            </a:pPr>
            <a:r>
              <a:rPr lang="ar-IQ" b="1" dirty="0" smtClean="0">
                <a:solidFill>
                  <a:schemeClr val="accent1">
                    <a:lumMod val="50000"/>
                  </a:schemeClr>
                </a:solidFill>
              </a:rPr>
              <a:t> المبرر </a:t>
            </a:r>
            <a:r>
              <a:rPr lang="ar-IQ" b="1" dirty="0" err="1" smtClean="0">
                <a:solidFill>
                  <a:schemeClr val="accent1">
                    <a:lumMod val="50000"/>
                  </a:schemeClr>
                </a:solidFill>
              </a:rPr>
              <a:t>الاصلي</a:t>
            </a:r>
            <a:r>
              <a:rPr lang="ar-IQ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IQ" b="1" dirty="0" err="1" smtClean="0">
                <a:solidFill>
                  <a:schemeClr val="accent1">
                    <a:lumMod val="50000"/>
                  </a:schemeClr>
                </a:solidFill>
              </a:rPr>
              <a:t>لاداءهذا</a:t>
            </a:r>
            <a:r>
              <a:rPr lang="ar-IQ" b="1" dirty="0" smtClean="0">
                <a:solidFill>
                  <a:schemeClr val="accent1">
                    <a:lumMod val="50000"/>
                  </a:schemeClr>
                </a:solidFill>
              </a:rPr>
              <a:t> السلوك.</a:t>
            </a:r>
          </a:p>
          <a:p>
            <a:pPr marL="514350" indent="-514350">
              <a:buNone/>
            </a:pPr>
            <a:r>
              <a:rPr lang="ar-IQ" b="1" dirty="0" smtClean="0">
                <a:solidFill>
                  <a:schemeClr val="accent1">
                    <a:lumMod val="50000"/>
                  </a:schemeClr>
                </a:solidFill>
              </a:rPr>
              <a:t>ويقسم </a:t>
            </a:r>
            <a:r>
              <a:rPr lang="ar-IQ" b="1" dirty="0" err="1" smtClean="0">
                <a:solidFill>
                  <a:schemeClr val="accent1">
                    <a:lumMod val="50000"/>
                  </a:schemeClr>
                </a:solidFill>
              </a:rPr>
              <a:t>ألبورت</a:t>
            </a:r>
            <a:r>
              <a:rPr lang="ar-IQ" b="1" dirty="0" smtClean="0">
                <a:solidFill>
                  <a:schemeClr val="accent1">
                    <a:lumMod val="50000"/>
                  </a:schemeClr>
                </a:solidFill>
              </a:rPr>
              <a:t> هذا المفهوم </a:t>
            </a:r>
            <a:r>
              <a:rPr lang="ar-IQ" b="1" dirty="0" err="1" smtClean="0">
                <a:solidFill>
                  <a:schemeClr val="accent1">
                    <a:lumMod val="50000"/>
                  </a:schemeClr>
                </a:solidFill>
              </a:rPr>
              <a:t>الى</a:t>
            </a:r>
            <a:r>
              <a:rPr lang="ar-IQ" b="1" dirty="0" smtClean="0">
                <a:solidFill>
                  <a:schemeClr val="accent1">
                    <a:lumMod val="50000"/>
                  </a:schemeClr>
                </a:solidFill>
              </a:rPr>
              <a:t> نوعين :</a:t>
            </a:r>
          </a:p>
          <a:p>
            <a:pPr marL="514350" indent="-514350">
              <a:buNone/>
            </a:pPr>
            <a:r>
              <a:rPr lang="ar-IQ" b="1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</a:p>
        </p:txBody>
      </p:sp>
      <p:pic>
        <p:nvPicPr>
          <p:cNvPr id="5" name="صوت مسجّل">
            <a:hlinkClick r:id="" action="ppaction://media"/>
          </p:cNvPr>
          <p:cNvPicPr>
            <a:picLocks noRot="1" noChangeAspect="1"/>
          </p:cNvPicPr>
          <p:nvPr>
            <a:wavAudioFile r:embed="rId2" name="صوت مسجّل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صوت مسجّل">
            <a:hlinkClick r:id="" action="ppaction://media"/>
          </p:cNvPr>
          <p:cNvPicPr>
            <a:picLocks noRot="1" noChangeAspect="1"/>
          </p:cNvPicPr>
          <p:nvPr>
            <a:wavAudioFile r:embed="rId3" name="صوت مسجّل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980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2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مدني">
  <a:themeElements>
    <a:clrScheme name="مدني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مدني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دني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1266</TotalTime>
  <Words>630</Words>
  <Application>Microsoft Office PowerPoint</Application>
  <PresentationFormat>عرض على الشاشة (3:4)‏</PresentationFormat>
  <Paragraphs>75</Paragraphs>
  <Slides>12</Slides>
  <Notes>0</Notes>
  <HiddenSlides>0</HiddenSlides>
  <MMClips>51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13" baseType="lpstr">
      <vt:lpstr>مدني</vt:lpstr>
      <vt:lpstr>نظريات الشخصية </vt:lpstr>
      <vt:lpstr>المفاهيم الاساسية عند أولبورت :</vt:lpstr>
      <vt:lpstr>الشريحة 3</vt:lpstr>
      <vt:lpstr>الشريحة 4</vt:lpstr>
      <vt:lpstr>الشريحة 5</vt:lpstr>
      <vt:lpstr>       </vt:lpstr>
      <vt:lpstr>الشريحة 7</vt:lpstr>
      <vt:lpstr>الشريحة 8</vt:lpstr>
      <vt:lpstr>الشريحة 9</vt:lpstr>
      <vt:lpstr>1ـ (الاستقلال الوظيفي الذاتي المثابر) </vt:lpstr>
      <vt:lpstr>2. (الأستقلال الوظيفي الجوهري)</vt:lpstr>
      <vt:lpstr>الواجب المنزلي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المجموعة الرابعة      الوسائل التعليمية</dc:title>
  <dc:creator>د.داود حلس</dc:creator>
  <cp:lastModifiedBy>Administrator</cp:lastModifiedBy>
  <cp:revision>312</cp:revision>
  <dcterms:created xsi:type="dcterms:W3CDTF">2017-08-28T17:57:30Z</dcterms:created>
  <dcterms:modified xsi:type="dcterms:W3CDTF">2021-09-13T14:43:45Z</dcterms:modified>
</cp:coreProperties>
</file>